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2" r:id="rId2"/>
    <p:sldId id="594" r:id="rId3"/>
    <p:sldId id="566" r:id="rId4"/>
    <p:sldId id="615" r:id="rId5"/>
    <p:sldId id="578" r:id="rId6"/>
    <p:sldId id="611" r:id="rId7"/>
    <p:sldId id="616" r:id="rId8"/>
    <p:sldId id="617" r:id="rId9"/>
    <p:sldId id="603" r:id="rId10"/>
    <p:sldId id="605" r:id="rId11"/>
    <p:sldId id="604" r:id="rId12"/>
    <p:sldId id="618" r:id="rId13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000099"/>
    <a:srgbClr val="285EA0"/>
    <a:srgbClr val="95B3D7"/>
    <a:srgbClr val="009900"/>
    <a:srgbClr val="FF66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7" autoAdjust="0"/>
    <p:restoredTop sz="87912" autoAdjust="0"/>
  </p:normalViewPr>
  <p:slideViewPr>
    <p:cSldViewPr snapToGrid="0">
      <p:cViewPr>
        <p:scale>
          <a:sx n="99" d="100"/>
          <a:sy n="99" d="100"/>
        </p:scale>
        <p:origin x="-6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tmanzo\Local%20Settings\Temporary%20Internet%20Files\Content.IE5\5BFY7VNU\Copy%20of%20Barnett%20Chart%20(version%201)%20(2)%5b1%5d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elle.horowitz\Downloads\ECLS-B%20tables%20correc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832997987928"/>
          <c:y val="0.15876601245739799"/>
          <c:w val="0.77583809376769097"/>
          <c:h val="0.56056645904336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All Designs</c:v>
                </c:pt>
              </c:strCache>
            </c:strRef>
          </c:tx>
          <c:invertIfNegative val="0"/>
          <c:cat>
            <c:strRef>
              <c:f>Sheet2!$B$1:$D$1</c:f>
              <c:strCache>
                <c:ptCount val="3"/>
                <c:pt idx="0">
                  <c:v>Treatment End </c:v>
                </c:pt>
                <c:pt idx="1">
                  <c:v>Ages 5-10</c:v>
                </c:pt>
                <c:pt idx="2">
                  <c:v>Age &gt;10</c:v>
                </c:pt>
              </c:strCache>
            </c:strRef>
          </c:cat>
          <c:val>
            <c:numRef>
              <c:f>Sheet2!$B$2:$D$2</c:f>
              <c:numCache>
                <c:formatCode>General</c:formatCode>
                <c:ptCount val="3"/>
                <c:pt idx="0">
                  <c:v>0.51</c:v>
                </c:pt>
                <c:pt idx="1">
                  <c:v>0.18</c:v>
                </c:pt>
                <c:pt idx="2">
                  <c:v>0.2</c:v>
                </c:pt>
              </c:numCache>
            </c:numRef>
          </c:val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HQ Designs</c:v>
                </c:pt>
              </c:strCache>
            </c:strRef>
          </c:tx>
          <c:invertIfNegative val="0"/>
          <c:cat>
            <c:strRef>
              <c:f>Sheet2!$B$1:$D$1</c:f>
              <c:strCache>
                <c:ptCount val="3"/>
                <c:pt idx="0">
                  <c:v>Treatment End </c:v>
                </c:pt>
                <c:pt idx="1">
                  <c:v>Ages 5-10</c:v>
                </c:pt>
                <c:pt idx="2">
                  <c:v>Age &gt;10</c:v>
                </c:pt>
              </c:strCache>
            </c:strRef>
          </c:cat>
          <c:val>
            <c:numRef>
              <c:f>Sheet2!$B$3:$D$3</c:f>
              <c:numCache>
                <c:formatCode>General</c:formatCode>
                <c:ptCount val="3"/>
                <c:pt idx="0">
                  <c:v>0.69000000000000095</c:v>
                </c:pt>
                <c:pt idx="1">
                  <c:v>0.35</c:v>
                </c:pt>
                <c:pt idx="2">
                  <c:v>0.28000000000000003</c:v>
                </c:pt>
              </c:numCache>
            </c:numRef>
          </c:val>
        </c:ser>
        <c:ser>
          <c:idx val="2"/>
          <c:order val="2"/>
          <c:tx>
            <c:strRef>
              <c:f>Sheet2!$A$4</c:f>
              <c:strCache>
                <c:ptCount val="1"/>
                <c:pt idx="0">
                  <c:v>HQ Programs</c:v>
                </c:pt>
              </c:strCache>
            </c:strRef>
          </c:tx>
          <c:invertIfNegative val="0"/>
          <c:cat>
            <c:strRef>
              <c:f>Sheet2!$B$1:$D$1</c:f>
              <c:strCache>
                <c:ptCount val="3"/>
                <c:pt idx="0">
                  <c:v>Treatment End </c:v>
                </c:pt>
                <c:pt idx="1">
                  <c:v>Ages 5-10</c:v>
                </c:pt>
                <c:pt idx="2">
                  <c:v>Age &gt;10</c:v>
                </c:pt>
              </c:strCache>
            </c:strRef>
          </c:cat>
          <c:val>
            <c:numRef>
              <c:f>Sheet2!$B$4:$D$4</c:f>
              <c:numCache>
                <c:formatCode>General</c:formatCode>
                <c:ptCount val="3"/>
                <c:pt idx="0">
                  <c:v>0.9</c:v>
                </c:pt>
                <c:pt idx="1">
                  <c:v>0.60000000000000098</c:v>
                </c:pt>
                <c:pt idx="2">
                  <c:v>0.45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149120"/>
        <c:axId val="78151040"/>
      </c:barChart>
      <c:catAx>
        <c:axId val="781491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 dirty="0"/>
                  <a:t>Age at </a:t>
                </a:r>
                <a:r>
                  <a:rPr lang="en-US" b="0" dirty="0" smtClean="0"/>
                  <a:t>Follow-Up</a:t>
                </a:r>
                <a:endParaRPr lang="en-US" b="0" dirty="0"/>
              </a:p>
              <a:p>
                <a:pPr>
                  <a:defRPr b="0"/>
                </a:pPr>
                <a:r>
                  <a:rPr lang="en-US" b="0" dirty="0" smtClean="0"/>
                  <a:t>Note: 1 </a:t>
                </a:r>
                <a:r>
                  <a:rPr lang="en-US" b="0" dirty="0" err="1"/>
                  <a:t>sd</a:t>
                </a:r>
                <a:r>
                  <a:rPr lang="en-US" b="0" dirty="0"/>
                  <a:t> = achievement gap, so High Quality preschool </a:t>
                </a:r>
                <a:r>
                  <a:rPr lang="en-US" b="0" dirty="0" smtClean="0"/>
                  <a:t>closes </a:t>
                </a:r>
                <a:r>
                  <a:rPr lang="en-US" b="0" dirty="0"/>
                  <a:t>nearly half the achievement gap </a:t>
                </a:r>
              </a:p>
            </c:rich>
          </c:tx>
          <c:layout>
            <c:manualLayout>
              <c:xMode val="edge"/>
              <c:yMode val="edge"/>
              <c:x val="0.12736928104575199"/>
              <c:y val="0.9069230581310440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8151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1510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Effects (sd)</a:t>
                </a:r>
              </a:p>
            </c:rich>
          </c:tx>
          <c:layout>
            <c:manualLayout>
              <c:xMode val="edge"/>
              <c:yMode val="edge"/>
              <c:x val="1.91212495496886E-2"/>
              <c:y val="0.377079171073764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781491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47802609232669"/>
          <c:y val="3.0369804520703599E-2"/>
          <c:w val="0.68763715197365005"/>
          <c:h val="0.11347957308334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558787790415096E-2"/>
          <c:y val="2.88842920058721E-2"/>
          <c:w val="0.93285882667444397"/>
          <c:h val="0.75842297255215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'[ECLS-B tables correction.xlsx]Access&amp;Enrollment Tables'!$A$34</c:f>
              <c:strCache>
                <c:ptCount val="1"/>
                <c:pt idx="0">
                  <c:v>In Any Prek</c:v>
                </c:pt>
              </c:strCache>
            </c:strRef>
          </c:tx>
          <c:invertIfNegative val="0"/>
          <c:cat>
            <c:strRef>
              <c:f>'[ECLS-B tables correction.xlsx]Access&amp;Enrollment Tables'!$B$33:$E$33</c:f>
              <c:strCache>
                <c:ptCount val="4"/>
                <c:pt idx="0">
                  <c:v>Northeast</c:v>
                </c:pt>
                <c:pt idx="1">
                  <c:v>Midwest</c:v>
                </c:pt>
                <c:pt idx="2">
                  <c:v>South</c:v>
                </c:pt>
                <c:pt idx="3">
                  <c:v>West</c:v>
                </c:pt>
              </c:strCache>
            </c:strRef>
          </c:cat>
          <c:val>
            <c:numRef>
              <c:f>'[ECLS-B tables correction.xlsx]Access&amp;Enrollment Tables'!$B$34:$E$34</c:f>
              <c:numCache>
                <c:formatCode>0.0</c:formatCode>
                <c:ptCount val="4"/>
                <c:pt idx="0">
                  <c:v>72.709999999999994</c:v>
                </c:pt>
                <c:pt idx="1">
                  <c:v>54.6</c:v>
                </c:pt>
                <c:pt idx="2">
                  <c:v>64.72</c:v>
                </c:pt>
                <c:pt idx="3">
                  <c:v>54.34</c:v>
                </c:pt>
              </c:numCache>
            </c:numRef>
          </c:val>
        </c:ser>
        <c:ser>
          <c:idx val="1"/>
          <c:order val="1"/>
          <c:tx>
            <c:strRef>
              <c:f>'[ECLS-B tables correction.xlsx]Access&amp;Enrollment Tables'!$A$36</c:f>
              <c:strCache>
                <c:ptCount val="1"/>
                <c:pt idx="0">
                  <c:v>In Quality Prek as % of Total</c:v>
                </c:pt>
              </c:strCache>
            </c:strRef>
          </c:tx>
          <c:invertIfNegative val="0"/>
          <c:cat>
            <c:strRef>
              <c:f>'[ECLS-B tables correction.xlsx]Access&amp;Enrollment Tables'!$B$33:$E$33</c:f>
              <c:strCache>
                <c:ptCount val="4"/>
                <c:pt idx="0">
                  <c:v>Northeast</c:v>
                </c:pt>
                <c:pt idx="1">
                  <c:v>Midwest</c:v>
                </c:pt>
                <c:pt idx="2">
                  <c:v>South</c:v>
                </c:pt>
                <c:pt idx="3">
                  <c:v>West</c:v>
                </c:pt>
              </c:strCache>
            </c:strRef>
          </c:cat>
          <c:val>
            <c:numRef>
              <c:f>'[ECLS-B tables correction.xlsx]Access&amp;Enrollment Tables'!$B$36:$E$36</c:f>
              <c:numCache>
                <c:formatCode>0.0</c:formatCode>
                <c:ptCount val="4"/>
                <c:pt idx="0">
                  <c:v>37.074829000000001</c:v>
                </c:pt>
                <c:pt idx="1">
                  <c:v>19.78157999999992</c:v>
                </c:pt>
                <c:pt idx="2">
                  <c:v>17.713864000000051</c:v>
                </c:pt>
                <c:pt idx="3">
                  <c:v>21.469733999999882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613120"/>
        <c:axId val="76614656"/>
      </c:barChart>
      <c:catAx>
        <c:axId val="76613120"/>
        <c:scaling>
          <c:orientation val="minMax"/>
        </c:scaling>
        <c:delete val="0"/>
        <c:axPos val="b"/>
        <c:majorTickMark val="out"/>
        <c:minorTickMark val="none"/>
        <c:tickLblPos val="nextTo"/>
        <c:crossAx val="76614656"/>
        <c:crosses val="autoZero"/>
        <c:auto val="1"/>
        <c:lblAlgn val="ctr"/>
        <c:lblOffset val="100"/>
        <c:noMultiLvlLbl val="0"/>
      </c:catAx>
      <c:valAx>
        <c:axId val="76614656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766131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94736643089105399"/>
          <c:w val="1"/>
          <c:h val="4.9921751459302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0.47305</cdr:x>
      <cdr:y>0.5</cdr:y>
    </cdr:from>
    <cdr:to>
      <cdr:x>0.51543</cdr:x>
      <cdr:y>0.54681</cdr:y>
    </cdr:to>
    <cdr:sp macro="" textlink="">
      <cdr:nvSpPr>
        <cdr:cNvPr id="614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47075" y="1927225"/>
          <a:ext cx="201034" cy="1801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00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0.4635</cdr:x>
      <cdr:y>0.4805</cdr:y>
    </cdr:from>
    <cdr:to>
      <cdr:x>0.47305</cdr:x>
      <cdr:y>0.5</cdr:y>
    </cdr:to>
    <cdr:sp macro="" textlink="">
      <cdr:nvSpPr>
        <cdr:cNvPr id="614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01755" y="1852168"/>
          <a:ext cx="45320" cy="750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</cdr:sp>
  </cdr:relSizeAnchor>
  <cdr:relSizeAnchor xmlns:cdr="http://schemas.openxmlformats.org/drawingml/2006/chartDrawing">
    <cdr:from>
      <cdr:x>0.47305</cdr:x>
      <cdr:y>0.5</cdr:y>
    </cdr:from>
    <cdr:to>
      <cdr:x>0.51151</cdr:x>
      <cdr:y>0.54681</cdr:y>
    </cdr:to>
    <cdr:sp macro="" textlink="">
      <cdr:nvSpPr>
        <cdr:cNvPr id="6148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47075" y="1927225"/>
          <a:ext cx="182441" cy="1801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649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l">
              <a:defRPr sz="13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135" y="0"/>
            <a:ext cx="3038648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r">
              <a:defRPr sz="1300"/>
            </a:lvl1pPr>
          </a:lstStyle>
          <a:p>
            <a:fld id="{E4F68820-3D10-4527-B13D-A91125BE0061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649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l">
              <a:defRPr sz="13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135" y="8829675"/>
            <a:ext cx="3038648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r">
              <a:defRPr sz="1300"/>
            </a:lvl1pPr>
          </a:lstStyle>
          <a:p>
            <a:fld id="{985392BD-63DB-425E-92E3-5F5F7DF408B1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21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5953E2E9-911E-4B7D-A530-03DF6CBDEA97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D5647614-D441-47A0-BC80-FFF7C6F4A9BF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1623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47614-D441-47A0-BC80-FFF7C6F4A9BF}" type="slidenum">
              <a:rPr lang="es-CO" smtClean="0"/>
              <a:pPr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76724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$5.3B</a:t>
            </a:r>
            <a:r>
              <a:rPr lang="en-US" baseline="0" dirty="0" smtClean="0"/>
              <a:t> total</a:t>
            </a:r>
          </a:p>
          <a:p>
            <a:pPr lvl="0"/>
            <a:endParaRPr lang="en-US" baseline="0" dirty="0" smtClean="0"/>
          </a:p>
          <a:p>
            <a:pPr lvl="0"/>
            <a:r>
              <a:rPr lang="en-US" dirty="0" smtClean="0"/>
              <a:t>Total state funding for pre-K programs increased by $30M after PY when it decreased by more than $548 million across the 40 states that offer pre-K. 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State funding per child for pre-K increased</a:t>
            </a:r>
            <a:r>
              <a:rPr lang="en-US" baseline="0" dirty="0" smtClean="0"/>
              <a:t> by at least 1% </a:t>
            </a:r>
            <a:r>
              <a:rPr lang="en-US" dirty="0" smtClean="0"/>
              <a:t>in 17 of 41 states with programs, when adjusted for inflation</a:t>
            </a:r>
          </a:p>
          <a:p>
            <a:pPr lvl="0"/>
            <a:r>
              <a:rPr lang="en-US" dirty="0" smtClean="0"/>
              <a:t>Fell by same in 21 states. 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 5 states per-child spending fell by 10 percent or more from the previous year while the same number of states increased by 10% or more.</a:t>
            </a:r>
          </a:p>
          <a:p>
            <a:pPr lvl="0"/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57035" indent="-291167"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64670" indent="-232934"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0537" indent="-232934"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96405" indent="-232934"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62272" indent="-232934" defTabSz="9495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28141" indent="-232934" defTabSz="9495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94009" indent="-232934" defTabSz="9495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59876" indent="-232934" defTabSz="9495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ADDA46C-ABBA-4DD7-81F7-A2261741F47A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6C72A-9B82-4463-A3DC-F1C2212EA695}" type="slidenum">
              <a:rPr lang="es-CO" smtClean="0"/>
              <a:t>12</a:t>
            </a:fld>
            <a:endParaRPr lang="es-C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51085" indent="-288879"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55515" indent="-231103"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17720" indent="-231103"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79927" indent="-231103"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42133" indent="-231103" defTabSz="94206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004338" indent="-231103" defTabSz="94206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66545" indent="-231103" defTabSz="94206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928751" indent="-231103" defTabSz="94206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398D00D-155F-3141-ABF2-423C0E12F78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6C72A-9B82-4463-A3DC-F1C2212EA695}" type="slidenum">
              <a:rPr lang="es-CO" smtClean="0"/>
              <a:t>3</a:t>
            </a:fld>
            <a:endParaRPr lang="es-C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6C72A-9B82-4463-A3DC-F1C2212EA695}" type="slidenum">
              <a:rPr lang="es-CO" smtClean="0"/>
              <a:t>4</a:t>
            </a:fld>
            <a:endParaRPr lang="es-C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6C72A-9B82-4463-A3DC-F1C2212EA695}" type="slidenum">
              <a:rPr lang="es-CO" smtClean="0"/>
              <a:t>5</a:t>
            </a:fld>
            <a:endParaRPr lang="es-C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51085" indent="-288879"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55515" indent="-231103"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17720" indent="-231103"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79927" indent="-231103" defTabSz="942066"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42133" indent="-231103" defTabSz="94206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004338" indent="-231103" defTabSz="94206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66545" indent="-231103" defTabSz="94206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928751" indent="-231103" defTabSz="94206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A4BA5A-0835-C648-B5DE-E180043A4532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6C72A-9B82-4463-A3DC-F1C2212EA695}" type="slidenum">
              <a:rPr lang="es-CO" smtClean="0"/>
              <a:t>7</a:t>
            </a:fld>
            <a:endParaRPr lang="es-C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Enrollment stagnated. More than 9,000 fewer </a:t>
            </a:r>
            <a:r>
              <a:rPr lang="en-US" baseline="0" dirty="0" smtClean="0"/>
              <a:t>children were enrolled than the previous year; fact that percentages stayed same indicates this just kept up with slowed population growth.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57035" indent="-291167"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64670" indent="-232934"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0537" indent="-232934"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096405" indent="-232934" defTabSz="949530" eaLnBrk="0" hangingPunct="0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62272" indent="-232934" defTabSz="9495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28141" indent="-232934" defTabSz="9495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494009" indent="-232934" defTabSz="9495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59876" indent="-232934" defTabSz="94953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0F3BC52-5AE2-4EE4-B42A-B67C2FC9E77A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kids get depend on where they live - this is true of funding and quality</a:t>
            </a:r>
            <a:r>
              <a:rPr lang="en-US" baseline="0" dirty="0" smtClean="0"/>
              <a:t> as well, but there are jarring differences in access.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10 states had no state-funded pre-K in 2012 - 2013, largely in the Mountain West. Mississippi was one southern hold out, but started a small program in 2014. Hawaii is also beginning a state-funded program, and Indiana is moving on a small pilot program. Future yearbooks will be updated as these programs develop.</a:t>
            </a:r>
          </a:p>
          <a:p>
            <a:endParaRPr lang="en-US" baseline="0" dirty="0" smtClean="0"/>
          </a:p>
          <a:p>
            <a:r>
              <a:rPr lang="en-US" dirty="0" smtClean="0"/>
              <a:t>Even</a:t>
            </a:r>
            <a:r>
              <a:rPr lang="en-US" baseline="0" dirty="0" smtClean="0"/>
              <a:t> in states with high access, there are huge differences. Rhode Island and Alaska started programs in recent years and only serve 1 and 2 percent, respectively. Oklahoma serves over 74%, which it has built to over a long period; </a:t>
            </a:r>
            <a:r>
              <a:rPr lang="en-US" baseline="0" dirty="0" err="1" smtClean="0"/>
              <a:t>Floridas</a:t>
            </a:r>
            <a:r>
              <a:rPr lang="en-US" baseline="0" dirty="0" smtClean="0"/>
              <a:t> serve 79% and grew quickly since constitutional amendment requiring pre-K as of the 2005-2006 year.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There is no ONE way that states have built access.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ABEDE-1CFF-F445-B407-35C78793185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99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253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88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705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666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650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644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290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1268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685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6759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763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1">
                <a:tint val="66000"/>
                <a:satMod val="160000"/>
              </a:schemeClr>
            </a:gs>
            <a:gs pos="16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C8FC2-A6D8-4CE3-857F-579A867F9268}" type="datetimeFigureOut">
              <a:rPr lang="es-CO" smtClean="0"/>
              <a:pPr/>
              <a:t>04/02/2015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38681-7812-4B09-A875-E92BB9DEB780}" type="slidenum">
              <a:rPr lang="es-CO" smtClean="0"/>
              <a:pPr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6759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11285" y="1573830"/>
            <a:ext cx="8529212" cy="1470025"/>
          </a:xfrm>
        </p:spPr>
        <p:txBody>
          <a:bodyPr>
            <a:noAutofit/>
          </a:bodyPr>
          <a:lstStyle/>
          <a:p>
            <a:r>
              <a:rPr lang="en-US" sz="3200" b="1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we </a:t>
            </a:r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know </a:t>
            </a:r>
            <a:r>
              <a:rPr lang="en-US" sz="3200" b="1" smtClean="0">
                <a:latin typeface="Arial" panose="020B0604020202020204" pitchFamily="34" charset="0"/>
                <a:cs typeface="Arial" panose="020B0604020202020204" pitchFamily="34" charset="0"/>
              </a:rPr>
              <a:t>about effective preschool programs?           </a:t>
            </a:r>
            <a:endParaRPr lang="es-CO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21696" y="4532241"/>
            <a:ext cx="3627783" cy="944217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altLang="en-US" sz="2800" dirty="0"/>
              <a:t>Steve Barnett, </a:t>
            </a:r>
            <a:r>
              <a:rPr lang="en-US" altLang="en-US" sz="2800" dirty="0" smtClean="0"/>
              <a:t>PhD</a:t>
            </a:r>
            <a:endParaRPr lang="en-US" altLang="en-US" sz="2800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4" y="187028"/>
            <a:ext cx="2867519" cy="1189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New Imag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270" y="5494683"/>
            <a:ext cx="4292048" cy="95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89" y="3207440"/>
            <a:ext cx="3913218" cy="2915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45239" y="52848"/>
            <a:ext cx="8392283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Calibri" pitchFamily="34" charset="0"/>
                <a:cs typeface="Calibri" pitchFamily="34" charset="0"/>
              </a:rPr>
              <a:t>State provision varies tremendously</a:t>
            </a:r>
            <a:endParaRPr lang="en-US" sz="40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86" y="1325609"/>
            <a:ext cx="8392283" cy="462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624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Pre-K Funding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01561" y="4343400"/>
            <a:ext cx="8839200" cy="163431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Total state pre-K funding increased by $30M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(adjusted for inflation) in 2013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Funding per child remains $1,000 below level a decade ago 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In 5 states per-child spending fell by 10% or more; 5 states increase </a:t>
            </a:r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5E5"/>
              </a:clrFrom>
              <a:clrTo>
                <a:srgbClr val="FEF5E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34" y="1358415"/>
            <a:ext cx="7270120" cy="2743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34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4" y="187028"/>
            <a:ext cx="1271643" cy="52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444" y="45069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How to help states?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4" y="1579217"/>
            <a:ext cx="8538568" cy="4990547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/>
              <a:t>Incentives to raise quality standards and implement continuous improvement processes</a:t>
            </a: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/>
              <a:t>Incentives to create &amp; expand state pre-k  </a:t>
            </a: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/>
              <a:t>Matching funds for low-income children in state </a:t>
            </a:r>
            <a:br>
              <a:rPr lang="en-US" dirty="0" smtClean="0"/>
            </a:br>
            <a:r>
              <a:rPr lang="en-US" dirty="0" smtClean="0"/>
              <a:t>pre-K to increase quality &amp; intensity </a:t>
            </a: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/>
              <a:t>Fund preparation and PD of preschool staff to become highly qualified</a:t>
            </a: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/>
              <a:t>Use preschool as leading edge of education reform</a:t>
            </a: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/>
              <a:t>Coordinate Head Start &amp; child care policies to raise quality and integrate with state preschool</a:t>
            </a:r>
          </a:p>
          <a:p>
            <a:pPr marL="914400" lvl="1" indent="-514350">
              <a:buSzPct val="75000"/>
            </a:pPr>
            <a:r>
              <a:rPr lang="en-US" dirty="0"/>
              <a:t>N</a:t>
            </a:r>
            <a:r>
              <a:rPr lang="en-US" dirty="0" smtClean="0"/>
              <a:t>o second class standards for poor children</a:t>
            </a:r>
          </a:p>
        </p:txBody>
      </p:sp>
      <p:pic>
        <p:nvPicPr>
          <p:cNvPr id="5" name="Content Placeholder 8" descr="block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6113" y="444945"/>
            <a:ext cx="1166813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35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685800"/>
            <a:ext cx="8610600" cy="914400"/>
          </a:xfrm>
        </p:spPr>
        <p:txBody>
          <a:bodyPr/>
          <a:lstStyle/>
          <a:p>
            <a:pPr eaLnBrk="1" hangingPunct="1"/>
            <a:r>
              <a:rPr lang="en-US" sz="4000" b="1" dirty="0"/>
              <a:t> </a:t>
            </a:r>
            <a:r>
              <a:rPr lang="en-US" sz="3600" b="1" dirty="0"/>
              <a:t>Potential Gains from Pre-K Investments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7772400" cy="4038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 dirty="0"/>
              <a:t>Educational , Social and Economic Success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Achievement test scores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Special education and grade repetition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High school graduation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Behavior problems, delinquency, and crime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Employment, earnings, and welfare dependency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Smoking, drug use, and even </a:t>
            </a:r>
            <a:r>
              <a:rPr lang="en-US" sz="2400" dirty="0" smtClean="0"/>
              <a:t>health</a:t>
            </a:r>
          </a:p>
          <a:p>
            <a:pPr marL="0" indent="0" eaLnBrk="1" hangingPunct="1">
              <a:lnSpc>
                <a:spcPct val="90000"/>
              </a:lnSpc>
              <a:buClr>
                <a:schemeClr val="tx1"/>
              </a:buClr>
              <a:buNone/>
            </a:pPr>
            <a:endParaRPr lang="en-US" sz="2400" b="1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 dirty="0"/>
              <a:t>Decreased Costs to Government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Schooling costs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Social services costs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Crime costs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charset="0"/>
              <a:buChar char="q"/>
            </a:pPr>
            <a:r>
              <a:rPr lang="en-US" sz="2400" dirty="0"/>
              <a:t>Health care costs (teen pregnancy and smoking)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Monotype Sorts" charset="0"/>
              <a:buChar char="K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400721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4" y="187028"/>
            <a:ext cx="1271643" cy="52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72808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What does all the evidence </a:t>
            </a:r>
            <a:r>
              <a:rPr lang="en-US" sz="2800" b="1" dirty="0" smtClean="0"/>
              <a:t>say? </a:t>
            </a:r>
            <a:r>
              <a:rPr lang="en-US" sz="2800" b="1" dirty="0"/>
              <a:t>Cognitive gains from </a:t>
            </a:r>
            <a:r>
              <a:rPr lang="en-US" sz="2800" b="1" dirty="0" smtClean="0"/>
              <a:t>ECE </a:t>
            </a:r>
            <a:r>
              <a:rPr lang="en-US" sz="2800" b="1" dirty="0"/>
              <a:t>in the US (123 studies since 1960)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7765486"/>
              </p:ext>
            </p:extLst>
          </p:nvPr>
        </p:nvGraphicFramePr>
        <p:xfrm>
          <a:off x="745435" y="1533939"/>
          <a:ext cx="77724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847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4" y="187028"/>
            <a:ext cx="1271643" cy="52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8637" y="585304"/>
            <a:ext cx="9045363" cy="640522"/>
          </a:xfrm>
        </p:spPr>
        <p:txBody>
          <a:bodyPr>
            <a:noAutofit/>
          </a:bodyPr>
          <a:lstStyle/>
          <a:p>
            <a:r>
              <a:rPr lang="en-US" sz="3200" b="1" dirty="0"/>
              <a:t>What </a:t>
            </a:r>
            <a:r>
              <a:rPr lang="en-US" sz="3200" b="1" dirty="0" smtClean="0"/>
              <a:t>do </a:t>
            </a:r>
            <a:r>
              <a:rPr lang="en-US" sz="3200" b="1" dirty="0"/>
              <a:t>we learn from </a:t>
            </a:r>
            <a:r>
              <a:rPr lang="en-US" sz="3200" b="1" dirty="0" smtClean="0"/>
              <a:t>reviewing all the evidence?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3795" y="1380436"/>
            <a:ext cx="8892828" cy="5212522"/>
          </a:xfrm>
        </p:spPr>
        <p:txBody>
          <a:bodyPr numCol="1">
            <a:normAutofit fontScale="70000" lnSpcReduction="20000"/>
          </a:bodyPr>
          <a:lstStyle/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Achievement and opportunity gaps begin well before kindergarten-- for low-income, minority, &amp; middle-income</a:t>
            </a:r>
          </a:p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Preschool has positive effects that appear to diminish (converge) after </a:t>
            </a:r>
            <a:r>
              <a:rPr lang="en-US" dirty="0"/>
              <a:t>children enter school but do not </a:t>
            </a:r>
            <a:r>
              <a:rPr lang="en-US" dirty="0" smtClean="0"/>
              <a:t>disappear</a:t>
            </a:r>
            <a:endParaRPr lang="en-US" dirty="0"/>
          </a:p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Preschool can meaningfully reduce achievement gaps for low- and middle-income families</a:t>
            </a:r>
            <a:endParaRPr lang="en-US" dirty="0"/>
          </a:p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Only high quality, intensive programs </a:t>
            </a:r>
            <a:r>
              <a:rPr lang="en-US" dirty="0"/>
              <a:t>have </a:t>
            </a:r>
            <a:r>
              <a:rPr lang="en-US" dirty="0" smtClean="0"/>
              <a:t>meaningful effects</a:t>
            </a:r>
          </a:p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Include self-regulation, socialization, &amp; academics to influence life success</a:t>
            </a:r>
          </a:p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Effective preschool can be scaled up</a:t>
            </a:r>
            <a:endParaRPr lang="en-US" dirty="0"/>
          </a:p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Most private and public programs are not high quality and sufficiently intensive</a:t>
            </a:r>
          </a:p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Head Start and some state pre-K had weak lasting effects, though Head Start has been improved </a:t>
            </a:r>
          </a:p>
          <a:p>
            <a:pPr>
              <a:buSzPct val="60000"/>
              <a:buFont typeface="Courier New" panose="02070309020205020404" pitchFamily="49" charset="0"/>
              <a:buChar char="o"/>
            </a:pPr>
            <a:r>
              <a:rPr lang="en-US" dirty="0" smtClean="0"/>
              <a:t>HQ, intensive preschool is a high return investment, but the costs are upfront while benefits stretch over a lifetime--with start up funds states can pay out of cost savings in the long-term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2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4" y="187028"/>
            <a:ext cx="1271643" cy="52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2137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b="1" dirty="0"/>
              <a:t>Pre-K quality </a:t>
            </a:r>
            <a:r>
              <a:rPr lang="en-US" sz="3200" b="1" dirty="0" smtClean="0"/>
              <a:t>is too low across the country</a:t>
            </a:r>
            <a:br>
              <a:rPr lang="en-US" sz="3200" b="1" dirty="0" smtClean="0"/>
            </a:br>
            <a:r>
              <a:rPr lang="en-US" sz="3200" b="1" dirty="0" smtClean="0"/>
              <a:t>but is much higher in one </a:t>
            </a:r>
            <a:r>
              <a:rPr lang="en-US" sz="3200" b="1" dirty="0"/>
              <a:t>region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757487"/>
              </p:ext>
            </p:extLst>
          </p:nvPr>
        </p:nvGraphicFramePr>
        <p:xfrm>
          <a:off x="533400" y="1981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1506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04800" y="728870"/>
            <a:ext cx="8458200" cy="87133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Good Preschool is </a:t>
            </a:r>
            <a:r>
              <a:rPr lang="en-US" sz="3600" b="1" dirty="0" smtClean="0"/>
              <a:t>least available to families with the least education, but no one has much</a:t>
            </a:r>
            <a:endParaRPr lang="en-US" sz="3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38" y="1866048"/>
            <a:ext cx="8088724" cy="4608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397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4" y="187028"/>
            <a:ext cx="1271643" cy="52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819" y="714356"/>
            <a:ext cx="8229600" cy="997344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What are the features of programs producing large lasting impacts?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3" y="1866348"/>
            <a:ext cx="8885077" cy="470341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High standards for learning and teaching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Well-educated teachers, adequately paid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Reasonably small classes and ratios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Strong curriculum well-implemented with a focus on intentional teaching 1:1 and in small groups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Attention to the whole child and family engagement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</a:t>
            </a:r>
            <a:r>
              <a:rPr lang="en-US" dirty="0"/>
              <a:t>continuous improvement </a:t>
            </a:r>
            <a:r>
              <a:rPr lang="en-US" dirty="0" smtClean="0"/>
              <a:t>system that focuses on teaching and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81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Reasons to Improve Public Preschool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130" y="1600200"/>
            <a:ext cx="8647043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Relatively few children have access and growth has stalled</a:t>
            </a:r>
          </a:p>
          <a:p>
            <a:pPr lvl="1"/>
            <a:r>
              <a:rPr lang="en-US" dirty="0"/>
              <a:t>J</a:t>
            </a:r>
            <a:r>
              <a:rPr lang="en-US" dirty="0" smtClean="0"/>
              <a:t>ust ½ of 4’s in poverty get any preschool</a:t>
            </a:r>
          </a:p>
          <a:p>
            <a:r>
              <a:rPr lang="en-US" dirty="0" smtClean="0"/>
              <a:t>What children receive varies greatly</a:t>
            </a:r>
          </a:p>
          <a:p>
            <a:pPr lvl="1"/>
            <a:r>
              <a:rPr lang="en-US" dirty="0" smtClean="0"/>
              <a:t>Access is highly unequal across and within states</a:t>
            </a:r>
          </a:p>
          <a:p>
            <a:pPr lvl="1"/>
            <a:r>
              <a:rPr lang="en-US" dirty="0"/>
              <a:t>Hours and days offered are highly </a:t>
            </a:r>
            <a:r>
              <a:rPr lang="en-US" dirty="0" smtClean="0"/>
              <a:t>uneven</a:t>
            </a:r>
          </a:p>
          <a:p>
            <a:pPr lvl="1"/>
            <a:r>
              <a:rPr lang="en-US" dirty="0" smtClean="0"/>
              <a:t>Quality standards vary greatly across states</a:t>
            </a:r>
          </a:p>
          <a:p>
            <a:pPr lvl="1"/>
            <a:r>
              <a:rPr lang="en-US" dirty="0" smtClean="0"/>
              <a:t>Funding per child varies greatly across states</a:t>
            </a:r>
          </a:p>
          <a:p>
            <a:r>
              <a:rPr lang="en-US" dirty="0" smtClean="0"/>
              <a:t>Effectiveness ranges from a little to a lot</a:t>
            </a:r>
          </a:p>
          <a:p>
            <a:r>
              <a:rPr lang="en-US" dirty="0" smtClean="0"/>
              <a:t>Examples of large scale success can be replicated</a:t>
            </a:r>
          </a:p>
          <a:p>
            <a:pPr lvl="1"/>
            <a:r>
              <a:rPr lang="en-US" dirty="0" smtClean="0"/>
              <a:t>OK, NJ, NC, MI, Boston, Montgomery Co. MD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57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48639" y="266700"/>
            <a:ext cx="8429601" cy="9906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Calibri" pitchFamily="34" charset="0"/>
                <a:cs typeface="Calibri" pitchFamily="34" charset="0"/>
              </a:rPr>
              <a:t>National Enrollment in State Pre-K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509988" y="4794722"/>
            <a:ext cx="8343900" cy="1905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9,000 fewer 4-year-olds served in 2012-2013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11 states enrollment declined</a:t>
            </a: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20 states increased enrollment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5E5"/>
              </a:clrFrom>
              <a:clrTo>
                <a:srgbClr val="FEF5E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4" y="1427655"/>
            <a:ext cx="8909269" cy="32294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25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20197</TotalTime>
  <Words>830</Words>
  <Application>Microsoft Office PowerPoint</Application>
  <PresentationFormat>On-screen Show (4:3)</PresentationFormat>
  <Paragraphs>98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de Office</vt:lpstr>
      <vt:lpstr>What do we know about effective preschool programs?           </vt:lpstr>
      <vt:lpstr> Potential Gains from Pre-K Investments</vt:lpstr>
      <vt:lpstr>What does all the evidence say? Cognitive gains from ECE in the US (123 studies since 1960)</vt:lpstr>
      <vt:lpstr>What do we learn from reviewing all the evidence?</vt:lpstr>
      <vt:lpstr>Pre-K quality is too low across the country but is much higher in one region</vt:lpstr>
      <vt:lpstr>Good Preschool is least available to families with the least education, but no one has much</vt:lpstr>
      <vt:lpstr>What are the features of programs producing large lasting impacts?</vt:lpstr>
      <vt:lpstr>Reasons to Improve Public Preschool</vt:lpstr>
      <vt:lpstr>National Enrollment in State Pre-K</vt:lpstr>
      <vt:lpstr>State provision varies tremendously</vt:lpstr>
      <vt:lpstr>Pre-K Funding</vt:lpstr>
      <vt:lpstr>How to help states?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Cynthia</dc:creator>
  <cp:lastModifiedBy>jchevalier</cp:lastModifiedBy>
  <cp:revision>1682</cp:revision>
  <cp:lastPrinted>2015-01-08T18:37:35Z</cp:lastPrinted>
  <dcterms:created xsi:type="dcterms:W3CDTF">2011-08-31T18:34:17Z</dcterms:created>
  <dcterms:modified xsi:type="dcterms:W3CDTF">2015-02-04T18:05:50Z</dcterms:modified>
</cp:coreProperties>
</file>